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7" r:id="rId3"/>
    <p:sldMasterId id="2147483680" r:id="rId4"/>
  </p:sldMasterIdLst>
  <p:notesMasterIdLst>
    <p:notesMasterId r:id="rId33"/>
  </p:notesMasterIdLst>
  <p:handoutMasterIdLst>
    <p:handoutMasterId r:id="rId34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12192000" cy="6858000"/>
  <p:notesSz cx="6794500" cy="99060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Dalton" initials="JD" lastIdx="3" clrIdx="0">
    <p:extLst>
      <p:ext uri="{19B8F6BF-5375-455C-9EA6-DF929625EA0E}">
        <p15:presenceInfo xmlns:p15="http://schemas.microsoft.com/office/powerpoint/2012/main" userId="Jane Dal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5000" autoAdjust="0"/>
  </p:normalViewPr>
  <p:slideViewPr>
    <p:cSldViewPr snapToGrid="0">
      <p:cViewPr varScale="1">
        <p:scale>
          <a:sx n="76" d="100"/>
          <a:sy n="7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63650-AE81-421C-8A23-43D19399A4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91E91-7B41-414B-BCCE-94150FE68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08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E06C-99CD-4151-AAC6-C75CC21344A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F90F-CDD5-46A4-AFE5-3ED505663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9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05934" y="4705351"/>
            <a:ext cx="4982633" cy="445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0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56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F90F-CDD5-46A4-AFE5-3ED505663D2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78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05934" y="4705351"/>
            <a:ext cx="4982633" cy="445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0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1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F90F-CDD5-46A4-AFE5-3ED505663D2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440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F90F-CDD5-46A4-AFE5-3ED505663D2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19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52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345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05934" y="4705351"/>
            <a:ext cx="4982633" cy="445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114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05934" y="4705351"/>
            <a:ext cx="4982633" cy="445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133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05934" y="4705351"/>
            <a:ext cx="4982633" cy="445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080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05934" y="4705351"/>
            <a:ext cx="4982633" cy="445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0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2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F90F-CDD5-46A4-AFE5-3ED505663D2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993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390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F90F-CDD5-46A4-AFE5-3ED505663D2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96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05934" y="4705351"/>
            <a:ext cx="4982633" cy="445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076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05934" y="4705351"/>
            <a:ext cx="4982633" cy="445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757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05934" y="4705351"/>
            <a:ext cx="4982633" cy="445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443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05934" y="4705351"/>
            <a:ext cx="4982633" cy="445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979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F90F-CDD5-46A4-AFE5-3ED505663D2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39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F90F-CDD5-46A4-AFE5-3ED505663D2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510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20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45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16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85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96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098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62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Whit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82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0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Font typeface="Wingdings" pitchFamily="2" charset="2"/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359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Font typeface="Wingdings" pitchFamily="2" charset="2"/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138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Font typeface="Wingdings" pitchFamily="2" charset="2"/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778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Font typeface="Wingdings" pitchFamily="2" charset="2"/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318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Whit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045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9780590" y="6419851"/>
            <a:ext cx="2133599" cy="238124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SzPct val="25000"/>
              <a:buFont typeface="Wingdings" pitchFamily="2" charset="2"/>
              <a:buNone/>
            </a:pPr>
            <a:fld id="{00000000-1234-1234-1234-123412341234}" type="slidenum">
              <a:rPr lang="en" sz="1067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SzPct val="25000"/>
                <a:buFont typeface="Wingdings" pitchFamily="2" charset="2"/>
                <a:buNone/>
              </a:pPr>
              <a:t>‹#›</a:t>
            </a:fld>
            <a:endParaRPr lang="en" sz="1067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36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Whit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60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9780589" y="6419850"/>
            <a:ext cx="2133599" cy="238124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>
            <a:noAutofit/>
          </a:bodyPr>
          <a:lstStyle/>
          <a:p>
            <a:pPr>
              <a:defRPr/>
            </a:pPr>
            <a:fld id="{ACBDBFCA-70FB-49FD-B7ED-38EBEB2DCFA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9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9780589" y="6419850"/>
            <a:ext cx="2133599" cy="238124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>
            <a:noAutofit/>
          </a:bodyPr>
          <a:lstStyle/>
          <a:p>
            <a:fld id="{3431213E-CDB6-49DA-92D3-2C1D2FDD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7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Font typeface="Wingdings" pitchFamily="2" charset="2"/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553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Font typeface="Wingdings" pitchFamily="2" charset="2"/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357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Font typeface="Wingdings" pitchFamily="2" charset="2"/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048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Font typeface="Wingdings" pitchFamily="2" charset="2"/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637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Font typeface="Wingdings" pitchFamily="2" charset="2"/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451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Font typeface="Wingdings" pitchFamily="2" charset="2"/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779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Font typeface="Wingdings" pitchFamily="2" charset="2"/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967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780589" y="6419850"/>
            <a:ext cx="2133599" cy="238124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>
            <a:noAutofit/>
          </a:bodyPr>
          <a:lstStyle/>
          <a:p>
            <a:fld id="{3431213E-CDB6-49DA-92D3-2C1D2FDD5272}" type="slidenum">
              <a:rPr lang="en-GB" smtClean="0"/>
              <a:t>‹#›</a:t>
            </a:fld>
            <a:endParaRPr lang="en-GB"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2635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Font typeface="Wingdings" pitchFamily="2" charset="2"/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Font typeface="Wingdings" pitchFamily="2" charset="2"/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06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780590" y="6419851"/>
            <a:ext cx="2133599" cy="238124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SzPct val="25000"/>
              <a:buFont typeface="Wingdings" pitchFamily="2" charset="2"/>
              <a:buNone/>
            </a:pPr>
            <a:fld id="{00000000-1234-1234-1234-123412341234}" type="slidenum">
              <a:rPr lang="en" sz="1067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SzPct val="25000"/>
                <a:buFont typeface="Wingdings" pitchFamily="2" charset="2"/>
                <a:buNone/>
              </a:pPr>
              <a:t>‹#›</a:t>
            </a:fld>
            <a:endParaRPr lang="en" sz="1067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791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780589" y="6419850"/>
            <a:ext cx="2133599" cy="238124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>
            <a:noAutofit/>
          </a:bodyPr>
          <a:lstStyle/>
          <a:p>
            <a:pPr>
              <a:defRPr/>
            </a:pPr>
            <a:fld id="{ACBDBFCA-70FB-49FD-B7ED-38EBEB2DCFA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8497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eggtimer-countdown/full-scre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9168341" y="5925277"/>
            <a:ext cx="2400267" cy="384043"/>
          </a:xfrm>
          <a:prstGeom prst="rect">
            <a:avLst/>
          </a:prstGeom>
          <a:noFill/>
          <a:ln>
            <a:noFill/>
          </a:ln>
        </p:spPr>
        <p:txBody>
          <a:bodyPr lIns="32500" tIns="32500" rIns="32500" bIns="32500" anchor="t" anchorCtr="0">
            <a:no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" sz="1467" kern="0" dirty="0">
                <a:solidFill>
                  <a:srgbClr val="323E4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Spring Symposium April 2019 10.15-11.00</a:t>
            </a:r>
          </a:p>
        </p:txBody>
      </p:sp>
      <p:sp>
        <p:nvSpPr>
          <p:cNvPr id="84" name="Shape 84"/>
          <p:cNvSpPr/>
          <p:nvPr/>
        </p:nvSpPr>
        <p:spPr>
          <a:xfrm>
            <a:off x="1300161" y="2121693"/>
            <a:ext cx="8060201" cy="26514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-GB" sz="4667" b="1" kern="0" dirty="0">
                <a:solidFill>
                  <a:srgbClr val="4BACC6">
                    <a:lumMod val="75000"/>
                  </a:srgbClr>
                </a:solidFill>
                <a:effectLst/>
                <a:latin typeface="Cambria"/>
                <a:ea typeface="Cambria"/>
                <a:cs typeface="Cambria"/>
                <a:sym typeface="Cambria"/>
              </a:rPr>
              <a:t>Supporting aspirations </a:t>
            </a:r>
            <a:r>
              <a:rPr lang="en-GB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Cambria"/>
              </a:rPr>
              <a:t>Monitoring income trends 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-GB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Cambria"/>
              </a:rPr>
              <a:t>Reporting research success</a:t>
            </a:r>
            <a:r>
              <a:rPr lang="en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Cambria"/>
              </a:rPr>
            </a:br>
            <a:endParaRPr lang="en" sz="4667" b="1" kern="0" dirty="0">
              <a:solidFill>
                <a:srgbClr val="323E48"/>
              </a:solidFill>
              <a:effectLst/>
              <a:latin typeface="Cambria"/>
              <a:ea typeface="Cambria"/>
              <a:cs typeface="Cambria"/>
              <a:sym typeface="Cambria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" sz="2667" kern="0" dirty="0">
                <a:solidFill>
                  <a:srgbClr val="4BACC6">
                    <a:lumMod val="75000"/>
                  </a:srgbClr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Rachel Curwen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" sz="2667" i="1" kern="0" dirty="0">
                <a:solidFill>
                  <a:srgbClr val="323E4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Head of the Research Development Team</a:t>
            </a:r>
          </a:p>
        </p:txBody>
      </p:sp>
    </p:spTree>
    <p:extLst>
      <p:ext uri="{BB962C8B-B14F-4D97-AF65-F5344CB8AC3E}">
        <p14:creationId xmlns:p14="http://schemas.microsoft.com/office/powerpoint/2010/main" val="22928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403" y="644691"/>
            <a:ext cx="10465163" cy="542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Arial"/>
              </a:rPr>
              <a:t>SAVE THE DATE!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133" b="1" kern="0" dirty="0">
              <a:effectLst/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667" b="1" u="sng" kern="0" dirty="0">
                <a:solidFill>
                  <a:srgbClr val="4BACC6">
                    <a:lumMod val="75000"/>
                  </a:srgbClr>
                </a:solidFill>
                <a:effectLst/>
                <a:latin typeface="Cambria"/>
                <a:ea typeface="Cambria"/>
                <a:cs typeface="Cambria"/>
                <a:sym typeface="Arial"/>
              </a:rPr>
              <a:t>SUMMER CELEBRATION OF INTERDISCIPLINARITY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667" b="1" i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Arial"/>
              </a:rPr>
              <a:t>(working title only!)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133" b="1" kern="0" dirty="0">
              <a:solidFill>
                <a:srgbClr val="323E48"/>
              </a:solidFill>
              <a:effectLst/>
              <a:latin typeface="Cambria"/>
              <a:ea typeface="Cambria"/>
              <a:cs typeface="Cambria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Arial"/>
              </a:rPr>
              <a:t>22 JULY 2019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400" b="1" kern="0" dirty="0">
              <a:solidFill>
                <a:srgbClr val="323E48"/>
              </a:solidFill>
              <a:effectLst/>
              <a:latin typeface="Cambria"/>
              <a:ea typeface="Cambria"/>
              <a:cs typeface="Cambria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Arial"/>
              </a:rPr>
              <a:t>BERRICK SAUL BUILDING</a:t>
            </a:r>
          </a:p>
        </p:txBody>
      </p:sp>
    </p:spTree>
    <p:extLst>
      <p:ext uri="{BB962C8B-B14F-4D97-AF65-F5344CB8AC3E}">
        <p14:creationId xmlns:p14="http://schemas.microsoft.com/office/powerpoint/2010/main" val="30402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9168341" y="5925277"/>
            <a:ext cx="2400267" cy="384043"/>
          </a:xfrm>
          <a:prstGeom prst="rect">
            <a:avLst/>
          </a:prstGeom>
          <a:noFill/>
          <a:ln>
            <a:noFill/>
          </a:ln>
        </p:spPr>
        <p:txBody>
          <a:bodyPr lIns="32500" tIns="32500" rIns="32500" bIns="32500" anchor="t" anchorCtr="0">
            <a:no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" sz="1467" kern="0" dirty="0">
                <a:solidFill>
                  <a:srgbClr val="323E4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Spring Symposium April 2019 10.15-11.00</a:t>
            </a:r>
          </a:p>
        </p:txBody>
      </p:sp>
      <p:sp>
        <p:nvSpPr>
          <p:cNvPr id="84" name="Shape 84"/>
          <p:cNvSpPr/>
          <p:nvPr/>
        </p:nvSpPr>
        <p:spPr>
          <a:xfrm>
            <a:off x="1300161" y="2121693"/>
            <a:ext cx="8060201" cy="26514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-GB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Cambria"/>
              </a:rPr>
              <a:t>Supporting aspirations </a:t>
            </a:r>
            <a:r>
              <a:rPr lang="en-GB" sz="4667" b="1" kern="0" dirty="0">
                <a:solidFill>
                  <a:srgbClr val="4BACC6">
                    <a:lumMod val="75000"/>
                  </a:srgbClr>
                </a:solidFill>
                <a:effectLst/>
                <a:latin typeface="Cambria"/>
                <a:ea typeface="Cambria"/>
                <a:cs typeface="Cambria"/>
                <a:sym typeface="Cambria"/>
              </a:rPr>
              <a:t>Monitoring income trends 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-GB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Cambria"/>
              </a:rPr>
              <a:t>Reporting research success</a:t>
            </a:r>
            <a:r>
              <a:rPr lang="en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Cambria"/>
              </a:rPr>
            </a:br>
            <a:endParaRPr lang="en" sz="4667" b="1" kern="0" dirty="0">
              <a:solidFill>
                <a:srgbClr val="323E48"/>
              </a:solidFill>
              <a:effectLst/>
              <a:latin typeface="Cambria"/>
              <a:ea typeface="Cambria"/>
              <a:cs typeface="Cambria"/>
              <a:sym typeface="Cambria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" sz="2667" kern="0" dirty="0">
                <a:solidFill>
                  <a:srgbClr val="4BACC6">
                    <a:lumMod val="75000"/>
                  </a:srgbClr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Jenny Gilmartin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" sz="2667" i="1" kern="0" dirty="0">
                <a:solidFill>
                  <a:srgbClr val="323E4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Associate Director R&amp;E, Head of Research Services</a:t>
            </a:r>
          </a:p>
        </p:txBody>
      </p:sp>
    </p:spTree>
    <p:extLst>
      <p:ext uri="{BB962C8B-B14F-4D97-AF65-F5344CB8AC3E}">
        <p14:creationId xmlns:p14="http://schemas.microsoft.com/office/powerpoint/2010/main" val="27541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403" y="644691"/>
            <a:ext cx="104651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b="1" kern="0" dirty="0">
                <a:effectLst/>
                <a:latin typeface="Arial"/>
                <a:cs typeface="Arial"/>
                <a:sym typeface="Arial"/>
              </a:rPr>
              <a:t>What is Research?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424" y="5829267"/>
            <a:ext cx="844893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 err="1">
                <a:effectLst/>
                <a:latin typeface="Arial"/>
                <a:cs typeface="Arial"/>
                <a:sym typeface="Arial"/>
              </a:rPr>
              <a:t>Frascati</a:t>
            </a: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 Manual http://www.oecd.org/sti/inno/frascati-manual.htm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403" y="1604797"/>
            <a:ext cx="46085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24" y="1578677"/>
            <a:ext cx="4416491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Research is: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Novel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Creative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Uncertain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Systematic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Transferable and/or reproducible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947" y="1616412"/>
            <a:ext cx="5760640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Excluded: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Education and training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General purpose data collection 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Routine testing and analysis of materials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Feasibility studies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Policy-related studies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Phase IV of clinical trails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3" y="4529800"/>
            <a:ext cx="1203457" cy="12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403" y="644691"/>
            <a:ext cx="104651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b="1" kern="0" dirty="0">
                <a:effectLst/>
                <a:latin typeface="Arial"/>
                <a:cs typeface="Arial"/>
                <a:sym typeface="Arial"/>
              </a:rPr>
              <a:t>R&amp;D – covers three activities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424" y="5829267"/>
            <a:ext cx="844893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 err="1">
                <a:effectLst/>
                <a:latin typeface="Arial"/>
                <a:cs typeface="Arial"/>
                <a:sym typeface="Arial"/>
              </a:rPr>
              <a:t>Frascati</a:t>
            </a: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 Manual http://www.oecd.org/sti/inno/frascati-manual.htm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403" y="1604798"/>
            <a:ext cx="10465163" cy="403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Basic Research </a:t>
            </a: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– is experimental or theoretical work undertaken primarily to  acquire new knowledge of the underlying foundation of phenomena and observable facts, without any particular application or use in view.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133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133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Applied Research </a:t>
            </a: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is also original investigation undertaken in order to acquire new knowledge,  It is, however, directed primarily towards a specific practical aim or objective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133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Experimental Development </a:t>
            </a: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is systematic work, drawing on existing knowledge gained from research and/or practical experience, which is directed to producing new materials, products or devices.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433" y="3649517"/>
            <a:ext cx="1370879" cy="1219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35" y="932723"/>
            <a:ext cx="1281957" cy="1048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15" y="5381185"/>
            <a:ext cx="1629220" cy="12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435" y="452670"/>
            <a:ext cx="99851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Research Income – dual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381" y="1892830"/>
            <a:ext cx="112332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200" kern="0" dirty="0">
                <a:effectLst/>
                <a:latin typeface="Arial"/>
                <a:cs typeface="Arial"/>
                <a:sym typeface="Arial"/>
              </a:rPr>
              <a:t>Individual research grants + RE Recurrent Grant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200" kern="0" dirty="0">
                <a:effectLst/>
                <a:latin typeface="Arial"/>
                <a:cs typeface="Arial"/>
                <a:sym typeface="Arial"/>
              </a:rPr>
              <a:t>Individual grants income (£000)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effectLst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99456" y="3525011"/>
          <a:ext cx="9601065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13">
                  <a:extLst>
                    <a:ext uri="{9D8B030D-6E8A-4147-A177-3AD203B41FA5}">
                      <a16:colId xmlns:a16="http://schemas.microsoft.com/office/drawing/2014/main" val="3904489580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3807780838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304003058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3300480014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1561065793"/>
                    </a:ext>
                  </a:extLst>
                </a:gridCol>
              </a:tblGrid>
              <a:tr h="961204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2013/14</a:t>
                      </a:r>
                      <a:endParaRPr lang="en-GB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2014/15</a:t>
                      </a:r>
                      <a:endParaRPr lang="en-GB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2015/16</a:t>
                      </a:r>
                      <a:endParaRPr lang="en-GB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2016/17 </a:t>
                      </a:r>
                      <a:endParaRPr lang="en-GB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2017/18 </a:t>
                      </a:r>
                      <a:endParaRPr lang="en-GB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83230309"/>
                  </a:ext>
                </a:extLst>
              </a:tr>
              <a:tr h="134305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56,736 </a:t>
                      </a:r>
                      <a:endParaRPr lang="en-GB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61,994</a:t>
                      </a:r>
                      <a:endParaRPr lang="en-GB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64,607</a:t>
                      </a:r>
                      <a:endParaRPr lang="en-GB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66,016</a:t>
                      </a:r>
                      <a:endParaRPr lang="en-GB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71,088</a:t>
                      </a:r>
                    </a:p>
                    <a:p>
                      <a:endParaRPr lang="en-GB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497369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95467" y="6140398"/>
            <a:ext cx="1008112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https://www.york.ac.uk/staff/external-relations/print-marketing/corporate-publications/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3" y="5539049"/>
            <a:ext cx="1202697" cy="12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435" y="452670"/>
            <a:ext cx="99851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Research Income – dual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381" y="1892829"/>
            <a:ext cx="112332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200" kern="0" dirty="0">
                <a:effectLst/>
                <a:latin typeface="Arial"/>
                <a:cs typeface="Arial"/>
                <a:sym typeface="Arial"/>
              </a:rPr>
              <a:t>Research England recurrent grant 2018/19: £</a:t>
            </a:r>
            <a:r>
              <a:rPr lang="en-GB" sz="3200" b="1" kern="0" dirty="0">
                <a:effectLst/>
                <a:latin typeface="Arial"/>
                <a:cs typeface="Arial"/>
                <a:sym typeface="Arial"/>
              </a:rPr>
              <a:t>26,939,001</a:t>
            </a:r>
            <a:endParaRPr lang="en-GB" sz="32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200" kern="0" dirty="0">
                <a:effectLst/>
                <a:latin typeface="Arial"/>
                <a:cs typeface="Arial"/>
                <a:sym typeface="Arial"/>
              </a:rPr>
              <a:t>Research income 2017/18 (£000)		      £</a:t>
            </a:r>
            <a:r>
              <a:rPr lang="en-GB" sz="3200" kern="0" dirty="0" smtClean="0">
                <a:effectLst/>
                <a:latin typeface="Arial"/>
                <a:cs typeface="Arial"/>
                <a:sym typeface="Arial"/>
              </a:rPr>
              <a:t>71,088,000</a:t>
            </a:r>
            <a:endParaRPr lang="en-GB" sz="32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67" y="6140398"/>
            <a:ext cx="1008112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https://re.ukri.org/finance/annual-funding-allocations/2018-19-grant-tables-for-heis/#letterY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15413" y="3717032"/>
          <a:ext cx="10177132" cy="238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709816004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3893521028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186649381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3967094542"/>
                    </a:ext>
                  </a:extLst>
                </a:gridCol>
              </a:tblGrid>
              <a:tr h="1260095">
                <a:tc>
                  <a:txBody>
                    <a:bodyPr/>
                    <a:lstStyle/>
                    <a:p>
                      <a:r>
                        <a:rPr lang="en-GB" sz="2500" dirty="0" smtClean="0"/>
                        <a:t>Mainstream QR</a:t>
                      </a:r>
                      <a:endParaRPr lang="en-GB" sz="2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500" dirty="0" smtClean="0"/>
                        <a:t>Charity QR</a:t>
                      </a:r>
                      <a:endParaRPr lang="en-GB" sz="2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500" dirty="0" smtClean="0"/>
                        <a:t>Business</a:t>
                      </a:r>
                      <a:r>
                        <a:rPr lang="en-GB" sz="2500" baseline="0" dirty="0" smtClean="0"/>
                        <a:t> QR</a:t>
                      </a:r>
                      <a:endParaRPr lang="en-GB" sz="2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500" dirty="0" smtClean="0"/>
                        <a:t>Total support for Research grants</a:t>
                      </a:r>
                      <a:endParaRPr lang="en-GB" sz="2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42563422"/>
                  </a:ext>
                </a:extLst>
              </a:tr>
              <a:tr h="1119224">
                <a:tc>
                  <a:txBody>
                    <a:bodyPr/>
                    <a:lstStyle/>
                    <a:p>
                      <a:pPr algn="r" fontAlgn="b"/>
                      <a:r>
                        <a:rPr lang="en-GB" sz="27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£16,789,692</a:t>
                      </a:r>
                      <a:endParaRPr lang="en-GB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7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£1,363,397</a:t>
                      </a:r>
                      <a:endParaRPr lang="en-GB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7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£323,961</a:t>
                      </a:r>
                      <a:endParaRPr lang="en-GB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£18,477,050</a:t>
                      </a:r>
                      <a:endParaRPr lang="en-GB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4229119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1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9780590" y="6346032"/>
            <a:ext cx="2133599" cy="146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fld id="{00000000-1234-1234-1234-123412341234}" type="slidenum">
              <a:rPr lang="en" sz="1067" kern="0">
                <a:solidFill>
                  <a:srgbClr val="88888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pPr algn="r" defTabSz="1219170" fontAlgn="auto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None/>
              </a:pPr>
              <a:t>16</a:t>
            </a:fld>
            <a:endParaRPr lang="en" sz="1067" kern="0">
              <a:solidFill>
                <a:srgbClr val="888888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92" y="548681"/>
            <a:ext cx="1094521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Is dual support “enough”?  TRAC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3" y="4441032"/>
            <a:ext cx="1905000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853" y="2954481"/>
            <a:ext cx="927690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36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TRAC research recovery 2017/18   =  71.6%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933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9780590" y="6346032"/>
            <a:ext cx="2133599" cy="146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fld id="{00000000-1234-1234-1234-123412341234}" type="slidenum">
              <a:rPr lang="en" sz="1067" kern="0">
                <a:solidFill>
                  <a:srgbClr val="88888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pPr algn="r" defTabSz="1219170" fontAlgn="auto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None/>
              </a:pPr>
              <a:t>17</a:t>
            </a:fld>
            <a:endParaRPr lang="en" sz="1067" kern="0">
              <a:solidFill>
                <a:srgbClr val="888888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92" y="548681"/>
            <a:ext cx="1094521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What can we do to maximise cost recovery?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419" y="2180862"/>
            <a:ext cx="1728192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Spend ALL the funds that have been awarded (no overspend or underspend)</a:t>
            </a:r>
          </a:p>
        </p:txBody>
      </p:sp>
      <p:sp>
        <p:nvSpPr>
          <p:cNvPr id="5" name="Oval 4"/>
          <p:cNvSpPr/>
          <p:nvPr/>
        </p:nvSpPr>
        <p:spPr>
          <a:xfrm>
            <a:off x="5135894" y="2036846"/>
            <a:ext cx="2208245" cy="19202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>
              <a:solidFill>
                <a:srgbClr val="FFFFFF"/>
              </a:solidFill>
              <a:effectLst/>
              <a:latin typeface="Arial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72331" y="1892830"/>
            <a:ext cx="2496277" cy="19443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>
              <a:solidFill>
                <a:srgbClr val="FFFFFF"/>
              </a:solidFill>
              <a:effectLst/>
              <a:latin typeface="Arial"/>
              <a:sym typeface="Arial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867821" y="3717032"/>
            <a:ext cx="2268072" cy="23042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>
              <a:solidFill>
                <a:srgbClr val="FFFFFF"/>
              </a:solidFill>
              <a:effectLst/>
              <a:latin typeface="Arial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5413" y="1892830"/>
            <a:ext cx="1824203" cy="22082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>
              <a:solidFill>
                <a:srgbClr val="FFFFFF"/>
              </a:solidFill>
              <a:effectLst/>
              <a:latin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665524"/>
            <a:ext cx="2688299" cy="16237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>
              <a:solidFill>
                <a:srgbClr val="FFFFFF"/>
              </a:solidFill>
              <a:effectLst/>
              <a:latin typeface="Arial"/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456373" y="4281481"/>
            <a:ext cx="1824203" cy="21696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star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6325" y="2403078"/>
            <a:ext cx="1728192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Include the appropriate level of staff costs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0016" y="4869160"/>
            <a:ext cx="2352261" cy="954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Do not incur ineligible costs that cannot be claimed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0336" y="2036846"/>
            <a:ext cx="2496277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Charge costs to the correct grant – don’t charge costs incurred by staff not named on the grant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3040" y="4359725"/>
            <a:ext cx="1047072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Add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Admin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Staff time if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eligible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41461" y="4581902"/>
            <a:ext cx="1440160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Realistic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effectLst/>
                <a:latin typeface="Arial"/>
                <a:cs typeface="Arial"/>
                <a:sym typeface="Arial"/>
              </a:rPr>
              <a:t>Start date so staff costs don’t escalate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9147" y="4688019"/>
            <a:ext cx="1558621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200" b="1" kern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/>
                <a:cs typeface="Arial"/>
                <a:sym typeface="Arial"/>
              </a:rPr>
              <a:t>f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61084" y="1861833"/>
            <a:ext cx="1558621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200" b="1" kern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/>
                <a:cs typeface="Arial"/>
                <a:sym typeface="Arial"/>
              </a:rPr>
              <a:t>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44139" y="3142514"/>
            <a:ext cx="1558621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200" b="1" kern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/>
                <a:cs typeface="Arial"/>
                <a:sym typeface="Arial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352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9780590" y="6346032"/>
            <a:ext cx="2133599" cy="146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fld id="{00000000-1234-1234-1234-123412341234}" type="slidenum">
              <a:rPr lang="en" sz="1067" kern="0">
                <a:solidFill>
                  <a:srgbClr val="88888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pPr algn="r" defTabSz="1219170" fontAlgn="auto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None/>
              </a:pPr>
              <a:t>18</a:t>
            </a:fld>
            <a:endParaRPr lang="en" sz="1067" kern="0">
              <a:solidFill>
                <a:srgbClr val="888888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92" y="548681"/>
            <a:ext cx="1094521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How is my Department doing?  RESME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1424" y="1892830"/>
            <a:ext cx="9601067" cy="419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b="1" kern="0" dirty="0" err="1">
                <a:effectLst/>
                <a:latin typeface="Arial"/>
                <a:cs typeface="Arial"/>
                <a:sym typeface="Arial"/>
              </a:rPr>
              <a:t>RES</a:t>
            </a:r>
            <a:r>
              <a:rPr lang="en-GB" sz="2667" kern="0" dirty="0" err="1">
                <a:effectLst/>
                <a:latin typeface="Arial"/>
                <a:cs typeface="Arial"/>
                <a:sym typeface="Arial"/>
              </a:rPr>
              <a:t>earch</a:t>
            </a: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 </a:t>
            </a: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M</a:t>
            </a: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onthly </a:t>
            </a: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E</a:t>
            </a: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xpenditure report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HANDOUT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921571"/>
            <a:ext cx="268829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9168341" y="5925277"/>
            <a:ext cx="2400267" cy="384043"/>
          </a:xfrm>
          <a:prstGeom prst="rect">
            <a:avLst/>
          </a:prstGeom>
          <a:noFill/>
          <a:ln>
            <a:noFill/>
          </a:ln>
        </p:spPr>
        <p:txBody>
          <a:bodyPr lIns="32500" tIns="32500" rIns="32500" bIns="32500" anchor="t" anchorCtr="0">
            <a:no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" sz="1467" kern="0" dirty="0">
                <a:solidFill>
                  <a:srgbClr val="323E4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Spring Symposium April 2019 10.15-11.00</a:t>
            </a:r>
          </a:p>
        </p:txBody>
      </p:sp>
      <p:sp>
        <p:nvSpPr>
          <p:cNvPr id="84" name="Shape 84"/>
          <p:cNvSpPr/>
          <p:nvPr/>
        </p:nvSpPr>
        <p:spPr>
          <a:xfrm>
            <a:off x="1300161" y="2121693"/>
            <a:ext cx="8060201" cy="26514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-GB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Cambria"/>
              </a:rPr>
              <a:t>Supporting aspirations </a:t>
            </a:r>
            <a:r>
              <a:rPr lang="en-GB" sz="4667" b="1" kern="0" dirty="0">
                <a:effectLst/>
                <a:latin typeface="Cambria"/>
                <a:ea typeface="Cambria"/>
                <a:cs typeface="Cambria"/>
                <a:sym typeface="Cambria"/>
              </a:rPr>
              <a:t>Monitoring income trends 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-GB" sz="4667" b="1" kern="0" dirty="0">
                <a:solidFill>
                  <a:srgbClr val="4BACC6">
                    <a:lumMod val="75000"/>
                  </a:srgbClr>
                </a:solidFill>
                <a:effectLst/>
                <a:latin typeface="Cambria"/>
                <a:ea typeface="Cambria"/>
                <a:cs typeface="Cambria"/>
                <a:sym typeface="Cambria"/>
              </a:rPr>
              <a:t>Reporting research success</a:t>
            </a:r>
            <a:r>
              <a:rPr lang="en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" sz="4667" b="1" kern="0" dirty="0">
                <a:solidFill>
                  <a:srgbClr val="323E48"/>
                </a:solidFill>
                <a:effectLst/>
                <a:latin typeface="Cambria"/>
                <a:ea typeface="Cambria"/>
                <a:cs typeface="Cambria"/>
                <a:sym typeface="Cambria"/>
              </a:rPr>
            </a:br>
            <a:endParaRPr lang="en" sz="4667" b="1" kern="0" dirty="0">
              <a:solidFill>
                <a:srgbClr val="323E48"/>
              </a:solidFill>
              <a:effectLst/>
              <a:latin typeface="Cambria"/>
              <a:ea typeface="Cambria"/>
              <a:cs typeface="Cambria"/>
              <a:sym typeface="Cambria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" sz="2667" kern="0" dirty="0">
                <a:solidFill>
                  <a:srgbClr val="4BACC6">
                    <a:lumMod val="75000"/>
                  </a:srgbClr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Anna Grey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</a:pPr>
            <a:r>
              <a:rPr lang="en" sz="2667" i="1" kern="0" dirty="0">
                <a:solidFill>
                  <a:srgbClr val="323E4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Head of Rese</a:t>
            </a:r>
            <a:r>
              <a:rPr lang="en-GB" sz="2667" i="1" kern="0" dirty="0" err="1">
                <a:solidFill>
                  <a:srgbClr val="323E4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" sz="2667" i="1" kern="0" dirty="0">
                <a:solidFill>
                  <a:srgbClr val="323E4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 S</a:t>
            </a:r>
            <a:r>
              <a:rPr lang="en-GB" sz="2667" i="1" kern="0" dirty="0">
                <a:solidFill>
                  <a:srgbClr val="323E4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2667" i="1" kern="0" dirty="0">
                <a:solidFill>
                  <a:srgbClr val="323E4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rategy &amp; Policy Office</a:t>
            </a:r>
          </a:p>
        </p:txBody>
      </p:sp>
    </p:spTree>
    <p:extLst>
      <p:ext uri="{BB962C8B-B14F-4D97-AF65-F5344CB8AC3E}">
        <p14:creationId xmlns:p14="http://schemas.microsoft.com/office/powerpoint/2010/main" val="2958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403" y="644691"/>
            <a:ext cx="104651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b="1" kern="0" dirty="0">
                <a:effectLst/>
                <a:latin typeface="Arial"/>
                <a:cs typeface="Arial"/>
                <a:sym typeface="Arial"/>
              </a:rPr>
              <a:t>What Themes, What Champions?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4515177" y="3648227"/>
            <a:ext cx="4201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1798" y="1595126"/>
            <a:ext cx="7104789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Turn over the sheet in front of you and add in the missing information, matching Themes and Champions….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Shout ‘</a:t>
            </a: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CHAMPION</a:t>
            </a: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’ when you’re done and win an Easter Egg (if you got it all right).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One minute time limit starts </a:t>
            </a:r>
            <a:r>
              <a:rPr lang="en-GB" sz="2667" kern="0" dirty="0">
                <a:effectLst/>
                <a:latin typeface="Arial"/>
                <a:cs typeface="Arial"/>
                <a:sym typeface="Arial"/>
                <a:hlinkClick r:id="rId3"/>
              </a:rPr>
              <a:t>now</a:t>
            </a: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….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easter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3227" y="2165733"/>
            <a:ext cx="4564864" cy="34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356659"/>
            <a:ext cx="1171330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Research Success Reporting – 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How shall I report you -  Let me count the ways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392" y="1988841"/>
            <a:ext cx="11137237" cy="583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733" kern="0" dirty="0">
                <a:effectLst/>
                <a:latin typeface="Arial"/>
                <a:cs typeface="Arial"/>
                <a:sym typeface="Arial"/>
              </a:rPr>
              <a:t>Internal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733" kern="0" dirty="0">
              <a:effectLst/>
              <a:latin typeface="Arial"/>
              <a:cs typeface="Arial"/>
              <a:sym typeface="Arial"/>
            </a:endParaRP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733" kern="0" dirty="0">
                <a:effectLst/>
                <a:latin typeface="Arial"/>
                <a:cs typeface="Arial"/>
                <a:sym typeface="Arial"/>
              </a:rPr>
              <a:t>Pure and York Research Database</a:t>
            </a: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733" kern="0" dirty="0">
                <a:effectLst/>
                <a:latin typeface="Arial"/>
                <a:cs typeface="Arial"/>
                <a:sym typeface="Arial"/>
              </a:rPr>
              <a:t>Press Releases</a:t>
            </a: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733" kern="0" dirty="0">
                <a:effectLst/>
                <a:latin typeface="Arial"/>
                <a:cs typeface="Arial"/>
                <a:sym typeface="Arial"/>
              </a:rPr>
              <a:t>Annual Departmental Research Review</a:t>
            </a: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733" kern="0" dirty="0">
                <a:effectLst/>
                <a:latin typeface="Arial"/>
                <a:cs typeface="Arial"/>
                <a:sym typeface="Arial"/>
              </a:rPr>
              <a:t>Research Grant Income</a:t>
            </a: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733" kern="0" dirty="0">
                <a:effectLst/>
                <a:latin typeface="Arial"/>
                <a:cs typeface="Arial"/>
                <a:sym typeface="Arial"/>
              </a:rPr>
              <a:t>Theme Reporting (but need outputs to be tagged in Pure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733" kern="0" dirty="0">
              <a:effectLst/>
              <a:latin typeface="Arial"/>
              <a:cs typeface="Arial"/>
              <a:sym typeface="Arial"/>
            </a:endParaRP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356659"/>
            <a:ext cx="1161729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Research Success Reporting – 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How shall I report you -  Let me count the ways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392" y="2372883"/>
            <a:ext cx="11137237" cy="4113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733" kern="0" dirty="0">
                <a:effectLst/>
                <a:latin typeface="Arial"/>
                <a:cs typeface="Arial"/>
                <a:sym typeface="Arial"/>
              </a:rPr>
              <a:t>External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733" kern="0" dirty="0">
              <a:effectLst/>
              <a:latin typeface="Arial"/>
              <a:cs typeface="Arial"/>
              <a:sym typeface="Arial"/>
            </a:endParaRP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733" kern="0" dirty="0">
                <a:effectLst/>
                <a:latin typeface="Arial"/>
                <a:cs typeface="Arial"/>
                <a:sym typeface="Arial"/>
              </a:rPr>
              <a:t>Citations</a:t>
            </a: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733" kern="0" dirty="0" err="1">
                <a:effectLst/>
                <a:latin typeface="Arial"/>
                <a:cs typeface="Arial"/>
                <a:sym typeface="Arial"/>
              </a:rPr>
              <a:t>ResearchFish</a:t>
            </a:r>
            <a:endParaRPr lang="en-GB" sz="3733" kern="0" dirty="0">
              <a:effectLst/>
              <a:latin typeface="Arial"/>
              <a:cs typeface="Arial"/>
              <a:sym typeface="Arial"/>
            </a:endParaRP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733" kern="0" dirty="0">
                <a:effectLst/>
                <a:latin typeface="Arial"/>
                <a:cs typeface="Arial"/>
                <a:sym typeface="Arial"/>
              </a:rPr>
              <a:t>Reports to funders</a:t>
            </a: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733" kern="0" dirty="0">
                <a:effectLst/>
                <a:latin typeface="Arial"/>
                <a:cs typeface="Arial"/>
                <a:sym typeface="Arial"/>
              </a:rPr>
              <a:t>REF</a:t>
            </a: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  <a:p>
            <a:pPr marL="380990" indent="-380990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5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9780590" y="6346032"/>
            <a:ext cx="2133599" cy="146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fld id="{00000000-1234-1234-1234-123412341234}" type="slidenum">
              <a:rPr lang="en" sz="1067" kern="0">
                <a:solidFill>
                  <a:srgbClr val="88888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pPr algn="r" defTabSz="1219170" fontAlgn="auto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None/>
                <a:defRPr/>
              </a:pPr>
              <a:t>22</a:t>
            </a:fld>
            <a:endParaRPr lang="en" sz="1067" kern="0">
              <a:solidFill>
                <a:srgbClr val="888888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92" y="548680"/>
            <a:ext cx="1094521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QR Income – How is it calculated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392" y="2084851"/>
            <a:ext cx="109452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200" kern="0" dirty="0">
                <a:effectLst/>
                <a:latin typeface="Arial"/>
                <a:cs typeface="Arial"/>
                <a:sym typeface="Arial"/>
              </a:rPr>
              <a:t>Total Mainstream quality-related research (QR) funding is £1,050 million of Research England’s research grant.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b="1" kern="0" dirty="0">
              <a:solidFill>
                <a:srgbClr val="4E5162"/>
              </a:solidFill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200" kern="0" dirty="0">
                <a:solidFill>
                  <a:srgbClr val="111111"/>
                </a:solidFill>
                <a:effectLst/>
                <a:latin typeface="Arial"/>
                <a:cs typeface="Arial"/>
                <a:sym typeface="Arial"/>
              </a:rPr>
              <a:t>This is first separated into three ‘pots’ according to the contribution of the three elements in REF 2014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111111"/>
                </a:solidFill>
                <a:effectLst/>
                <a:latin typeface="Arial"/>
                <a:cs typeface="Arial"/>
                <a:sym typeface="Arial"/>
              </a:rPr>
              <a:t>65 % for outputs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111111"/>
                </a:solidFill>
                <a:effectLst/>
                <a:latin typeface="Arial"/>
                <a:cs typeface="Arial"/>
                <a:sym typeface="Arial"/>
              </a:rPr>
              <a:t>20% for impact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111111"/>
                </a:solidFill>
                <a:effectLst/>
                <a:latin typeface="Arial"/>
                <a:cs typeface="Arial"/>
                <a:sym typeface="Arial"/>
              </a:rPr>
              <a:t>15% for environment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67" y="4542611"/>
            <a:ext cx="3056565" cy="22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9780590" y="6346032"/>
            <a:ext cx="2133599" cy="146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fld id="{00000000-1234-1234-1234-123412341234}" type="slidenum">
              <a:rPr lang="en" sz="1067" kern="0">
                <a:solidFill>
                  <a:srgbClr val="88888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pPr algn="r" defTabSz="1219170" fontAlgn="auto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None/>
                <a:defRPr/>
              </a:pPr>
              <a:t>23</a:t>
            </a:fld>
            <a:endParaRPr lang="en" sz="1067" kern="0">
              <a:solidFill>
                <a:srgbClr val="888888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92" y="548680"/>
            <a:ext cx="1094521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QR Income – How is it calculated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392" y="2084851"/>
            <a:ext cx="10945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200" kern="0" dirty="0">
                <a:solidFill>
                  <a:srgbClr val="111111"/>
                </a:solidFill>
                <a:effectLst/>
                <a:latin typeface="Arial"/>
                <a:cs typeface="Arial"/>
                <a:sym typeface="Arial"/>
              </a:rPr>
              <a:t>Pots divided by subject and distributed to institutions, based on</a:t>
            </a:r>
          </a:p>
        </p:txBody>
      </p:sp>
      <p:pic>
        <p:nvPicPr>
          <p:cNvPr id="3" name="Picture 2" descr="word choice - How to differentiate all the graduations i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67" y="4554838"/>
            <a:ext cx="3114893" cy="2028303"/>
          </a:xfrm>
          <a:prstGeom prst="rect">
            <a:avLst/>
          </a:prstGeom>
        </p:spPr>
      </p:pic>
      <p:pic>
        <p:nvPicPr>
          <p:cNvPr id="5" name="Picture 4" descr="Toy balloon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04" y="2900318"/>
            <a:ext cx="2492161" cy="1869121"/>
          </a:xfrm>
          <a:prstGeom prst="rect">
            <a:avLst/>
          </a:prstGeom>
        </p:spPr>
      </p:pic>
      <p:pic>
        <p:nvPicPr>
          <p:cNvPr id="6" name="Picture 5" descr="Any Favorites?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07" y="4358055"/>
            <a:ext cx="2880320" cy="2034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8711" y="3055715"/>
            <a:ext cx="172819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Volume (Staff)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16493" y="3260899"/>
            <a:ext cx="17281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Subject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7809" y="6010287"/>
            <a:ext cx="17281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12959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9780590" y="6346032"/>
            <a:ext cx="2133599" cy="146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fld id="{00000000-1234-1234-1234-123412341234}" type="slidenum">
              <a:rPr lang="en" sz="1067" kern="0">
                <a:solidFill>
                  <a:srgbClr val="88888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pPr algn="r" defTabSz="1219170" fontAlgn="auto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None/>
                <a:defRPr/>
              </a:pPr>
              <a:t>24</a:t>
            </a:fld>
            <a:endParaRPr lang="en" sz="1067" kern="0">
              <a:solidFill>
                <a:srgbClr val="888888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92" y="548680"/>
            <a:ext cx="1094521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QR Income – How is it calculated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842030"/>
              </p:ext>
            </p:extLst>
          </p:nvPr>
        </p:nvGraphicFramePr>
        <p:xfrm>
          <a:off x="622762" y="1994780"/>
          <a:ext cx="8256915" cy="3764670"/>
        </p:xfrm>
        <a:graphic>
          <a:graphicData uri="http://schemas.openxmlformats.org/drawingml/2006/table">
            <a:tbl>
              <a:tblPr/>
              <a:tblGrid>
                <a:gridCol w="2933513">
                  <a:extLst>
                    <a:ext uri="{9D8B030D-6E8A-4147-A177-3AD203B41FA5}">
                      <a16:colId xmlns:a16="http://schemas.microsoft.com/office/drawing/2014/main" val="2626042952"/>
                    </a:ext>
                  </a:extLst>
                </a:gridCol>
                <a:gridCol w="2933513">
                  <a:extLst>
                    <a:ext uri="{9D8B030D-6E8A-4147-A177-3AD203B41FA5}">
                      <a16:colId xmlns:a16="http://schemas.microsoft.com/office/drawing/2014/main" val="2979512821"/>
                    </a:ext>
                  </a:extLst>
                </a:gridCol>
                <a:gridCol w="2389889">
                  <a:extLst>
                    <a:ext uri="{9D8B030D-6E8A-4147-A177-3AD203B41FA5}">
                      <a16:colId xmlns:a16="http://schemas.microsoft.com/office/drawing/2014/main" val="3045761665"/>
                    </a:ext>
                  </a:extLst>
                </a:gridCol>
              </a:tblGrid>
              <a:tr h="650435">
                <a:tc gridSpan="3">
                  <a:txBody>
                    <a:bodyPr/>
                    <a:lstStyle/>
                    <a:p>
                      <a:pPr fontAlgn="t"/>
                      <a:r>
                        <a:rPr lang="en-GB" sz="2700" b="1" dirty="0">
                          <a:effectLst/>
                        </a:rPr>
                        <a:t>Research cost weights</a:t>
                      </a:r>
                      <a:endParaRPr lang="en-GB" sz="2700" dirty="0">
                        <a:effectLst/>
                      </a:endParaRPr>
                    </a:p>
                  </a:txBody>
                  <a:tcPr marL="101600" marR="101600" marT="101600" marB="1016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993328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fontAlgn="t"/>
                      <a:r>
                        <a:rPr lang="en-GB" sz="2700" dirty="0">
                          <a:effectLst/>
                        </a:rPr>
                        <a:t>A</a:t>
                      </a:r>
                    </a:p>
                  </a:txBody>
                  <a:tcPr marL="101600" marR="101600" marT="101600" marB="1016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700" dirty="0">
                          <a:effectLst/>
                        </a:rPr>
                        <a:t>High-cost laboratory and clinical subjects</a:t>
                      </a:r>
                    </a:p>
                  </a:txBody>
                  <a:tcPr marL="101600" marR="101600" marT="101600" marB="1016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700" dirty="0">
                          <a:effectLst/>
                        </a:rPr>
                        <a:t>1.6</a:t>
                      </a:r>
                    </a:p>
                  </a:txBody>
                  <a:tcPr marL="101600" marR="101600" marT="101600" marB="1016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317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fontAlgn="t"/>
                      <a:r>
                        <a:rPr lang="en-GB" sz="2700" dirty="0">
                          <a:effectLst/>
                        </a:rPr>
                        <a:t>B</a:t>
                      </a:r>
                    </a:p>
                  </a:txBody>
                  <a:tcPr marL="101600" marR="101600" marT="101600" marB="1016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700" dirty="0">
                          <a:effectLst/>
                        </a:rPr>
                        <a:t>Intermediate-cost subjects</a:t>
                      </a:r>
                    </a:p>
                  </a:txBody>
                  <a:tcPr marL="101600" marR="101600" marT="101600" marB="1016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700" dirty="0">
                          <a:effectLst/>
                        </a:rPr>
                        <a:t>1.3</a:t>
                      </a:r>
                    </a:p>
                  </a:txBody>
                  <a:tcPr marL="101600" marR="101600" marT="101600" marB="1016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723864"/>
                  </a:ext>
                </a:extLst>
              </a:tr>
              <a:tr h="650435">
                <a:tc>
                  <a:txBody>
                    <a:bodyPr/>
                    <a:lstStyle/>
                    <a:p>
                      <a:pPr fontAlgn="t"/>
                      <a:r>
                        <a:rPr lang="en-GB" sz="2700" dirty="0">
                          <a:effectLst/>
                        </a:rPr>
                        <a:t>C</a:t>
                      </a:r>
                    </a:p>
                  </a:txBody>
                  <a:tcPr marL="101600" marR="101600" marT="101600" marB="1016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700" dirty="0">
                          <a:effectLst/>
                        </a:rPr>
                        <a:t>Others</a:t>
                      </a:r>
                    </a:p>
                  </a:txBody>
                  <a:tcPr marL="101600" marR="101600" marT="101600" marB="1016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700" dirty="0">
                          <a:effectLst/>
                        </a:rPr>
                        <a:t>1.0</a:t>
                      </a:r>
                    </a:p>
                  </a:txBody>
                  <a:tcPr marL="101600" marR="101600" marT="101600" marB="1016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6975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280" y="3909054"/>
            <a:ext cx="2228632" cy="25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9780590" y="6346032"/>
            <a:ext cx="2133599" cy="146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fld id="{00000000-1234-1234-1234-123412341234}" type="slidenum">
              <a:rPr lang="en" sz="1067" kern="0">
                <a:solidFill>
                  <a:srgbClr val="888888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pPr algn="r" defTabSz="1219170" fontAlgn="auto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None/>
                <a:defRPr/>
              </a:pPr>
              <a:t>25</a:t>
            </a:fld>
            <a:endParaRPr lang="en" sz="1067" kern="0" dirty="0">
              <a:solidFill>
                <a:srgbClr val="888888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92" y="548680"/>
            <a:ext cx="1094521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4267" kern="0" dirty="0">
                <a:effectLst/>
                <a:latin typeface="Arial"/>
                <a:cs typeface="Arial"/>
                <a:sym typeface="Arial"/>
              </a:rPr>
              <a:t>QR Income – How is it calculated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392" y="1886843"/>
            <a:ext cx="104651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2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/>
                <a:sym typeface="Arial"/>
              </a:rPr>
              <a:t>The funding allocation is based on the volume of activity assessed as 4* and 3* at a ratio of 4:1.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2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/>
                <a:sym typeface="Arial"/>
              </a:rPr>
              <a:t>Research is only funded if it is graded at 4* or 3*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2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/>
                <a:sym typeface="Arial"/>
              </a:rPr>
              <a:t>QR = (Number of Staff x Grade) x </a:t>
            </a:r>
            <a:r>
              <a:rPr lang="en-GB" sz="3200" kern="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/>
                <a:sym typeface="Arial"/>
              </a:rPr>
              <a:t>UoA</a:t>
            </a:r>
            <a:r>
              <a:rPr lang="en-GB" sz="32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/>
                <a:sym typeface="Arial"/>
              </a:rPr>
              <a:t> cost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3200" kern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29" y="5175766"/>
            <a:ext cx="3048000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5304423"/>
            <a:ext cx="2781300" cy="146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891" y="4736423"/>
            <a:ext cx="3655885" cy="20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504472"/>
              </p:ext>
            </p:extLst>
          </p:nvPr>
        </p:nvGraphicFramePr>
        <p:xfrm>
          <a:off x="323528" y="1131590"/>
          <a:ext cx="11136952" cy="5330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0993">
                  <a:extLst>
                    <a:ext uri="{9D8B030D-6E8A-4147-A177-3AD203B41FA5}">
                      <a16:colId xmlns:a16="http://schemas.microsoft.com/office/drawing/2014/main" val="1389816368"/>
                    </a:ext>
                  </a:extLst>
                </a:gridCol>
                <a:gridCol w="1828246">
                  <a:extLst>
                    <a:ext uri="{9D8B030D-6E8A-4147-A177-3AD203B41FA5}">
                      <a16:colId xmlns:a16="http://schemas.microsoft.com/office/drawing/2014/main" val="1390490033"/>
                    </a:ext>
                  </a:extLst>
                </a:gridCol>
                <a:gridCol w="1353741">
                  <a:extLst>
                    <a:ext uri="{9D8B030D-6E8A-4147-A177-3AD203B41FA5}">
                      <a16:colId xmlns:a16="http://schemas.microsoft.com/office/drawing/2014/main" val="1137817567"/>
                    </a:ext>
                  </a:extLst>
                </a:gridCol>
                <a:gridCol w="1590993">
                  <a:extLst>
                    <a:ext uri="{9D8B030D-6E8A-4147-A177-3AD203B41FA5}">
                      <a16:colId xmlns:a16="http://schemas.microsoft.com/office/drawing/2014/main" val="1282332913"/>
                    </a:ext>
                  </a:extLst>
                </a:gridCol>
                <a:gridCol w="1590993">
                  <a:extLst>
                    <a:ext uri="{9D8B030D-6E8A-4147-A177-3AD203B41FA5}">
                      <a16:colId xmlns:a16="http://schemas.microsoft.com/office/drawing/2014/main" val="244218365"/>
                    </a:ext>
                  </a:extLst>
                </a:gridCol>
                <a:gridCol w="1590993">
                  <a:extLst>
                    <a:ext uri="{9D8B030D-6E8A-4147-A177-3AD203B41FA5}">
                      <a16:colId xmlns:a16="http://schemas.microsoft.com/office/drawing/2014/main" val="733070206"/>
                    </a:ext>
                  </a:extLst>
                </a:gridCol>
                <a:gridCol w="1590993">
                  <a:extLst>
                    <a:ext uri="{9D8B030D-6E8A-4147-A177-3AD203B41FA5}">
                      <a16:colId xmlns:a16="http://schemas.microsoft.com/office/drawing/2014/main" val="2921313011"/>
                    </a:ext>
                  </a:extLst>
                </a:gridCol>
              </a:tblGrid>
              <a:tr h="698862">
                <a:tc rowSpan="2">
                  <a:txBody>
                    <a:bodyPr/>
                    <a:lstStyle/>
                    <a:p>
                      <a:r>
                        <a:rPr lang="en-GB" dirty="0" err="1" smtClean="0"/>
                        <a:t>UoA</a:t>
                      </a:r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Sub</a:t>
                      </a:r>
                      <a:r>
                        <a:rPr lang="en-GB" baseline="0" dirty="0" smtClean="0"/>
                        <a:t> Profile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Staff FTE (Equivalent)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Quality</a:t>
                      </a:r>
                      <a:r>
                        <a:rPr lang="en-GB" baseline="0" dirty="0" smtClean="0"/>
                        <a:t> Weighted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QR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97452"/>
                  </a:ext>
                </a:extLst>
              </a:tr>
              <a:tr h="4381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3*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087517"/>
                  </a:ext>
                </a:extLst>
              </a:tr>
              <a:tr h="698862">
                <a:tc>
                  <a:txBody>
                    <a:bodyPr/>
                    <a:lstStyle/>
                    <a:p>
                      <a:r>
                        <a:rPr lang="en-GB" dirty="0" smtClean="0"/>
                        <a:t>Public Health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£21,744,577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120270"/>
                  </a:ext>
                </a:extLst>
              </a:tr>
              <a:tr h="6988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Impact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3,390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£8,414,731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24266"/>
                  </a:ext>
                </a:extLst>
              </a:tr>
              <a:tr h="6988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Environment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3,490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£6,518,412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944171"/>
                  </a:ext>
                </a:extLst>
              </a:tr>
              <a:tr h="698862">
                <a:tc>
                  <a:txBody>
                    <a:bodyPr/>
                    <a:lstStyle/>
                    <a:p>
                      <a:r>
                        <a:rPr lang="en-GB" dirty="0" smtClean="0"/>
                        <a:t>Business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1,155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2,327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1,155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£27,551,674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8924"/>
                  </a:ext>
                </a:extLst>
              </a:tr>
              <a:tr h="6988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Impact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1,189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3,971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1,189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£8,888,996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436337"/>
                  </a:ext>
                </a:extLst>
              </a:tr>
              <a:tr h="6988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Environment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3,997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£6,359,457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7951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071" y="26749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3600" dirty="0" smtClean="0">
                <a:effectLst/>
              </a:rPr>
              <a:t>This means… </a:t>
            </a:r>
            <a:endParaRPr lang="en-GB" sz="3600" dirty="0">
              <a:effectLst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13592" y="2291262"/>
            <a:ext cx="738768" cy="390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endParaRPr lang="en-GB">
              <a:effectLst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52632" y="4390839"/>
            <a:ext cx="954294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endParaRPr lang="en-GB">
              <a:effectLst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23373" y="2291263"/>
            <a:ext cx="576064" cy="390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endParaRPr lang="en-GB">
              <a:effectLst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25131" y="4390839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endParaRPr lang="en-GB">
              <a:effectLst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58363" y="4329466"/>
            <a:ext cx="1502117" cy="516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endParaRPr lang="en-GB">
              <a:effectLst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756406" y="2237920"/>
            <a:ext cx="1704074" cy="4976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endParaRPr lang="en-GB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81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51" y="2617755"/>
            <a:ext cx="3742887" cy="1240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107" y="1220755"/>
            <a:ext cx="3276600" cy="139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89" y="5142148"/>
            <a:ext cx="3340100" cy="685800"/>
          </a:xfrm>
          <a:prstGeom prst="rect">
            <a:avLst/>
          </a:prstGeom>
        </p:spPr>
      </p:pic>
      <p:pic>
        <p:nvPicPr>
          <p:cNvPr id="1026" name="Picture 2" descr="Image result for Rankings of universities in the United Kingd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012813"/>
            <a:ext cx="3776332" cy="21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0395" y="373375"/>
            <a:ext cx="921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200" kern="0" dirty="0">
                <a:effectLst/>
                <a:latin typeface="Arial"/>
                <a:cs typeface="Arial"/>
                <a:sym typeface="Arial"/>
              </a:rPr>
              <a:t>League tables including research performance</a:t>
            </a:r>
          </a:p>
        </p:txBody>
      </p:sp>
    </p:spTree>
    <p:extLst>
      <p:ext uri="{BB962C8B-B14F-4D97-AF65-F5344CB8AC3E}">
        <p14:creationId xmlns:p14="http://schemas.microsoft.com/office/powerpoint/2010/main" val="10058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349" y="548680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3200" kern="0" dirty="0">
                <a:effectLst/>
                <a:latin typeface="Arial"/>
                <a:cs typeface="Arial"/>
                <a:sym typeface="Arial"/>
              </a:rPr>
              <a:t>Linking Themes to REF and Research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8422" y="1672077"/>
            <a:ext cx="3936436" cy="15696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kern="0" dirty="0">
                <a:solidFill>
                  <a:srgbClr val="000000"/>
                </a:solidFill>
                <a:effectLst/>
                <a:latin typeface="Arial"/>
                <a:sym typeface="Arial"/>
              </a:rPr>
              <a:t>To aid in the communication of our strengths both internally and to the outside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078" y="1817803"/>
            <a:ext cx="39364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kern="0" dirty="0">
                <a:solidFill>
                  <a:srgbClr val="000000"/>
                </a:solidFill>
                <a:effectLst/>
                <a:latin typeface="Arial"/>
                <a:sym typeface="Arial"/>
              </a:rPr>
              <a:t>To drive excellent, interdisciplinary research across the University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0082" y="5353063"/>
            <a:ext cx="13441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kern="0" dirty="0">
                <a:effectLst/>
                <a:latin typeface="Arial"/>
                <a:cs typeface="Arial"/>
                <a:sym typeface="Arial"/>
              </a:rPr>
              <a:t>Outputs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8384" y="3835933"/>
            <a:ext cx="1536171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kern="0" dirty="0">
                <a:effectLst/>
                <a:latin typeface="Arial"/>
                <a:cs typeface="Arial"/>
                <a:sym typeface="Arial"/>
              </a:rPr>
              <a:t>Impact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9561" y="4623599"/>
            <a:ext cx="210846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kern="0" dirty="0">
                <a:effectLst/>
                <a:latin typeface="Arial"/>
                <a:cs typeface="Arial"/>
                <a:sym typeface="Arial"/>
              </a:rPr>
              <a:t>Environment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9874" y="4491289"/>
            <a:ext cx="2749301" cy="830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kern="0" dirty="0">
                <a:effectLst/>
                <a:latin typeface="Arial"/>
                <a:cs typeface="Arial"/>
                <a:sym typeface="Arial"/>
              </a:rPr>
              <a:t>Culture of </a:t>
            </a:r>
            <a:r>
              <a:rPr lang="en-GB" sz="2400" kern="0" dirty="0" err="1">
                <a:effectLst/>
                <a:latin typeface="Arial"/>
                <a:cs typeface="Arial"/>
                <a:sym typeface="Arial"/>
              </a:rPr>
              <a:t>Interdisciplinarity</a:t>
            </a:r>
            <a:endParaRPr lang="en-GB" sz="2400" kern="0" dirty="0"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92175" y="3405045"/>
            <a:ext cx="2224700" cy="830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kern="0" dirty="0">
                <a:effectLst/>
                <a:latin typeface="Arial"/>
                <a:cs typeface="Arial"/>
                <a:sym typeface="Arial"/>
              </a:rPr>
              <a:t>Different ways of thinking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8740" y="3471303"/>
            <a:ext cx="2642024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kern="0" dirty="0">
                <a:effectLst/>
                <a:latin typeface="Arial"/>
                <a:cs typeface="Arial"/>
                <a:sym typeface="Arial"/>
              </a:rPr>
              <a:t>New collaborations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370" y="5995804"/>
            <a:ext cx="390042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kern="0" dirty="0">
                <a:effectLst/>
                <a:latin typeface="Arial"/>
                <a:cs typeface="Arial"/>
                <a:sym typeface="Arial"/>
              </a:rPr>
              <a:t>Culture of sharing research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583" y="4548887"/>
            <a:ext cx="307234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kern="0" dirty="0">
                <a:effectLst/>
                <a:latin typeface="Arial"/>
                <a:cs typeface="Arial"/>
                <a:sym typeface="Arial"/>
              </a:rPr>
              <a:t>More people know about research beyond academia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38224" y="5564915"/>
            <a:ext cx="2532600" cy="83099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kern="0" dirty="0">
                <a:effectLst/>
                <a:latin typeface="Arial"/>
                <a:cs typeface="Arial"/>
                <a:sym typeface="Arial"/>
              </a:rPr>
              <a:t>More research – more outputs</a:t>
            </a:r>
          </a:p>
        </p:txBody>
      </p:sp>
      <p:sp>
        <p:nvSpPr>
          <p:cNvPr id="17" name="Oval 16"/>
          <p:cNvSpPr/>
          <p:nvPr/>
        </p:nvSpPr>
        <p:spPr>
          <a:xfrm>
            <a:off x="4912618" y="3261721"/>
            <a:ext cx="2669505" cy="31649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>
              <a:solidFill>
                <a:srgbClr val="FFFFFF"/>
              </a:solidFill>
              <a:effectLst/>
              <a:latin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1217" y="2739036"/>
            <a:ext cx="8675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REF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043297" y="4491288"/>
            <a:ext cx="832841" cy="377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>
              <a:solidFill>
                <a:srgbClr val="FFFFFF"/>
              </a:solidFill>
              <a:effectLst/>
              <a:latin typeface="Arial"/>
              <a:sym typeface="Arial"/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7689578" y="4503131"/>
            <a:ext cx="832841" cy="377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>
              <a:solidFill>
                <a:srgbClr val="FFFFFF"/>
              </a:solidFill>
              <a:effectLst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9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403" y="644691"/>
            <a:ext cx="104651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b="1" kern="0" dirty="0">
                <a:effectLst/>
                <a:latin typeface="Arial"/>
                <a:cs typeface="Arial"/>
                <a:sym typeface="Arial"/>
              </a:rPr>
              <a:t>What Themes, What Champions?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4515177" y="3648227"/>
            <a:ext cx="4201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371" y="1581330"/>
            <a:ext cx="5280587" cy="460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Themes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4BACC6">
                    <a:lumMod val="75000"/>
                  </a:srgbClr>
                </a:solidFill>
                <a:effectLst/>
                <a:latin typeface="Arial"/>
                <a:cs typeface="Arial"/>
                <a:sym typeface="Arial"/>
              </a:rPr>
              <a:t>Creativity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cs typeface="Arial"/>
                <a:sym typeface="Arial"/>
              </a:rPr>
              <a:t>Culture and Communication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4BACC6">
                    <a:lumMod val="75000"/>
                  </a:srgbClr>
                </a:solidFill>
                <a:effectLst/>
                <a:latin typeface="Arial"/>
                <a:cs typeface="Arial"/>
                <a:sym typeface="Arial"/>
              </a:rPr>
              <a:t>Environmental Sustainability and Resilience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cs typeface="Arial"/>
                <a:sym typeface="Arial"/>
              </a:rPr>
              <a:t>Health and Wellbeing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4BACC6">
                    <a:lumMod val="75000"/>
                  </a:srgbClr>
                </a:solidFill>
                <a:effectLst/>
                <a:latin typeface="Arial"/>
                <a:cs typeface="Arial"/>
                <a:sym typeface="Arial"/>
              </a:rPr>
              <a:t>Justice and Equality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cs typeface="Arial"/>
                <a:sym typeface="Arial"/>
              </a:rPr>
              <a:t>Risk, Evidence and Decision-making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4BACC6">
                    <a:lumMod val="75000"/>
                  </a:srgbClr>
                </a:solidFill>
                <a:effectLst/>
                <a:latin typeface="Arial"/>
                <a:cs typeface="Arial"/>
                <a:sym typeface="Arial"/>
              </a:rPr>
              <a:t>Technologies for the Future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578676"/>
            <a:ext cx="4416491" cy="460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Champions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4BACC6">
                    <a:lumMod val="75000"/>
                  </a:srgbClr>
                </a:solidFill>
                <a:effectLst/>
                <a:latin typeface="Arial"/>
                <a:cs typeface="Arial"/>
                <a:sym typeface="Arial"/>
              </a:rPr>
              <a:t>Damian Murphy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cs typeface="Arial"/>
                <a:sym typeface="Arial"/>
              </a:rPr>
              <a:t>Mark Jenner/Keith Allen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4BACC6">
                    <a:lumMod val="75000"/>
                  </a:srgbClr>
                </a:solidFill>
                <a:effectLst/>
                <a:latin typeface="Arial"/>
                <a:cs typeface="Arial"/>
                <a:sym typeface="Arial"/>
              </a:rPr>
              <a:t>Sue Hartley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cs typeface="Arial"/>
                <a:sym typeface="Arial"/>
              </a:rPr>
              <a:t>Karen Bloor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4BACC6">
                    <a:lumMod val="75000"/>
                  </a:srgbClr>
                </a:solidFill>
                <a:effectLst/>
                <a:latin typeface="Arial"/>
                <a:cs typeface="Arial"/>
                <a:sym typeface="Arial"/>
              </a:rPr>
              <a:t>Kate Pickett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cs typeface="Arial"/>
                <a:sym typeface="Arial"/>
              </a:rPr>
              <a:t>TT Arvind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GB" sz="2667" kern="0" dirty="0">
                <a:solidFill>
                  <a:srgbClr val="4BACC6">
                    <a:lumMod val="75000"/>
                  </a:srgbClr>
                </a:solidFill>
                <a:effectLst/>
                <a:latin typeface="Arial"/>
                <a:cs typeface="Arial"/>
                <a:sym typeface="Arial"/>
              </a:rPr>
              <a:t>Thomas Krauss</a:t>
            </a:r>
          </a:p>
        </p:txBody>
      </p:sp>
    </p:spTree>
    <p:extLst>
      <p:ext uri="{BB962C8B-B14F-4D97-AF65-F5344CB8AC3E}">
        <p14:creationId xmlns:p14="http://schemas.microsoft.com/office/powerpoint/2010/main" val="523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403" y="644691"/>
            <a:ext cx="104651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b="1" kern="0" dirty="0">
                <a:effectLst/>
                <a:latin typeface="Arial"/>
                <a:cs typeface="Arial"/>
                <a:sym typeface="Arial"/>
              </a:rPr>
              <a:t>How is it going…?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4515177" y="3648227"/>
            <a:ext cx="4201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1281529"/>
            <a:ext cx="11329259" cy="460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Theme Review (2018)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133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Themes do broadly capture the current research strengths of the University and provide a useful framework for describing this research externally, but limited evidence to show that the Themes have increased the amount of interdisciplinary research to date.  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600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Key recommendations:</a:t>
            </a:r>
          </a:p>
          <a:p>
            <a:pPr marL="380990" indent="-380990" algn="l" defTabSz="121917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Improve internal communications </a:t>
            </a: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(remit and scope of each Theme, and plans, activities and successful outcomes)</a:t>
            </a:r>
          </a:p>
          <a:p>
            <a:pPr marL="380990" indent="-380990" algn="l" defTabSz="121917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Clarify and communicate the roles of the different University structures </a:t>
            </a: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that support research </a:t>
            </a:r>
          </a:p>
          <a:p>
            <a:pPr marL="380990" indent="-380990" algn="l" defTabSz="121917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New mechanisms are required to</a:t>
            </a: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 identify and encourage research leadership beyond the Champions themselves</a:t>
            </a:r>
          </a:p>
          <a:p>
            <a:pPr marL="380990" indent="-380990" algn="l" defTabSz="121917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Systematic improvements to data collection and analysis capability </a:t>
            </a: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are required</a:t>
            </a:r>
            <a:endParaRPr lang="en-GB" sz="2133" b="1" kern="0" dirty="0">
              <a:effectLst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5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403" y="644691"/>
            <a:ext cx="104651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b="1" kern="0" dirty="0">
                <a:effectLst/>
                <a:latin typeface="Arial"/>
                <a:cs typeface="Arial"/>
                <a:sym typeface="Arial"/>
              </a:rPr>
              <a:t>What are the Themes for?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4515177" y="3648227"/>
            <a:ext cx="4201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1578677"/>
            <a:ext cx="4320480" cy="460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Theme Aims: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marL="380990" indent="-380990" algn="l" defTabSz="121917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To aid in the communication of our strengths both internally and to the outside world  </a:t>
            </a:r>
          </a:p>
          <a:p>
            <a:pPr algn="l" defTabSz="121917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marL="380990" indent="-380990" algn="l" defTabSz="121917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>To drive excellent, interdisciplinary research across the University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9829" y="1578675"/>
            <a:ext cx="7200800" cy="5016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Champion Responsibilities: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Horizon-scanning for emerging </a:t>
            </a: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external</a:t>
            </a: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 research needs and opportunities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Identification of relevant </a:t>
            </a: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internal</a:t>
            </a: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 research areas within a theme 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Initiation of discussions/workshops to </a:t>
            </a: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develop </a:t>
            </a: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innovative approaches and identify opportunities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Drive new </a:t>
            </a: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funding</a:t>
            </a: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 opportunities, collaborations and partnerships 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Providing a </a:t>
            </a:r>
            <a:r>
              <a:rPr lang="en-GB" sz="2133" b="1" kern="0" dirty="0">
                <a:effectLst/>
                <a:latin typeface="Arial"/>
                <a:cs typeface="Arial"/>
                <a:sym typeface="Arial"/>
              </a:rPr>
              <a:t>contact</a:t>
            </a:r>
            <a:r>
              <a:rPr lang="en-GB" sz="2133" kern="0" dirty="0">
                <a:effectLst/>
                <a:latin typeface="Arial"/>
                <a:cs typeface="Arial"/>
                <a:sym typeface="Arial"/>
              </a:rPr>
              <a:t> point as the external face of the theme at the University of York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kern="0" dirty="0">
                <a:effectLst/>
                <a:latin typeface="Arial"/>
                <a:cs typeface="Arial"/>
                <a:sym typeface="Arial"/>
              </a:rPr>
              <a:t/>
            </a:r>
            <a:br>
              <a:rPr lang="en-GB" sz="2667" kern="0" dirty="0">
                <a:effectLst/>
                <a:latin typeface="Arial"/>
                <a:cs typeface="Arial"/>
                <a:sym typeface="Arial"/>
              </a:rPr>
            </a:br>
            <a:endParaRPr lang="en-GB" sz="2667" kern="0" dirty="0">
              <a:effectLst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403" y="644691"/>
            <a:ext cx="104651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b="1" kern="0" dirty="0">
                <a:effectLst/>
                <a:latin typeface="Arial"/>
                <a:cs typeface="Arial"/>
                <a:sym typeface="Arial"/>
              </a:rPr>
              <a:t>What’s Next?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4515177" y="3648227"/>
            <a:ext cx="4201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2133" y="1504564"/>
            <a:ext cx="201622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Digital Creativity</a:t>
            </a:r>
          </a:p>
        </p:txBody>
      </p:sp>
      <p:sp>
        <p:nvSpPr>
          <p:cNvPr id="6" name="Oval 5"/>
          <p:cNvSpPr/>
          <p:nvPr/>
        </p:nvSpPr>
        <p:spPr>
          <a:xfrm>
            <a:off x="6310077" y="5457763"/>
            <a:ext cx="2112235" cy="1241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Digital Heritage &amp; Humanities</a:t>
            </a:r>
          </a:p>
        </p:txBody>
      </p:sp>
      <p:sp>
        <p:nvSpPr>
          <p:cNvPr id="10" name="Oval 9"/>
          <p:cNvSpPr/>
          <p:nvPr/>
        </p:nvSpPr>
        <p:spPr>
          <a:xfrm>
            <a:off x="2187188" y="5563014"/>
            <a:ext cx="2169723" cy="12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Science Studies &amp; </a:t>
            </a:r>
            <a:r>
              <a:rPr lang="en-GB" sz="1867" kern="0" dirty="0" err="1">
                <a:solidFill>
                  <a:srgbClr val="FFFFFF"/>
                </a:solidFill>
                <a:effectLst/>
                <a:latin typeface="Arial"/>
                <a:sym typeface="Arial"/>
              </a:rPr>
              <a:t>Env</a:t>
            </a: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 Humanities</a:t>
            </a:r>
          </a:p>
        </p:txBody>
      </p:sp>
      <p:sp>
        <p:nvSpPr>
          <p:cNvPr id="11" name="Oval 10"/>
          <p:cNvSpPr/>
          <p:nvPr/>
        </p:nvSpPr>
        <p:spPr>
          <a:xfrm>
            <a:off x="212265" y="4992539"/>
            <a:ext cx="2101056" cy="114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Sensory Experience</a:t>
            </a:r>
          </a:p>
        </p:txBody>
      </p:sp>
      <p:sp>
        <p:nvSpPr>
          <p:cNvPr id="12" name="Oval 11"/>
          <p:cNvSpPr/>
          <p:nvPr/>
        </p:nvSpPr>
        <p:spPr>
          <a:xfrm>
            <a:off x="4618881" y="2939898"/>
            <a:ext cx="2101056" cy="114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Medical Humanities</a:t>
            </a:r>
          </a:p>
        </p:txBody>
      </p:sp>
      <p:sp>
        <p:nvSpPr>
          <p:cNvPr id="13" name="Oval 12"/>
          <p:cNvSpPr/>
          <p:nvPr/>
        </p:nvSpPr>
        <p:spPr>
          <a:xfrm>
            <a:off x="4504912" y="4332786"/>
            <a:ext cx="2260144" cy="1319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Environment &amp; Health</a:t>
            </a:r>
          </a:p>
        </p:txBody>
      </p:sp>
      <p:sp>
        <p:nvSpPr>
          <p:cNvPr id="14" name="Oval 13"/>
          <p:cNvSpPr/>
          <p:nvPr/>
        </p:nvSpPr>
        <p:spPr>
          <a:xfrm>
            <a:off x="5951984" y="1922728"/>
            <a:ext cx="2101056" cy="114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Clean Growth</a:t>
            </a:r>
          </a:p>
        </p:txBody>
      </p:sp>
      <p:sp>
        <p:nvSpPr>
          <p:cNvPr id="16" name="Oval 15"/>
          <p:cNvSpPr/>
          <p:nvPr/>
        </p:nvSpPr>
        <p:spPr>
          <a:xfrm>
            <a:off x="3400451" y="1796803"/>
            <a:ext cx="2101056" cy="114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Mental Health</a:t>
            </a:r>
          </a:p>
        </p:txBody>
      </p:sp>
      <p:sp>
        <p:nvSpPr>
          <p:cNvPr id="17" name="Oval 16"/>
          <p:cNvSpPr/>
          <p:nvPr/>
        </p:nvSpPr>
        <p:spPr>
          <a:xfrm>
            <a:off x="9485967" y="5477048"/>
            <a:ext cx="2101056" cy="114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Digital Health and Health Data</a:t>
            </a:r>
          </a:p>
        </p:txBody>
      </p:sp>
      <p:sp>
        <p:nvSpPr>
          <p:cNvPr id="18" name="Oval 17"/>
          <p:cNvSpPr/>
          <p:nvPr/>
        </p:nvSpPr>
        <p:spPr>
          <a:xfrm>
            <a:off x="9718879" y="2614059"/>
            <a:ext cx="2101056" cy="114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Global Health</a:t>
            </a:r>
          </a:p>
        </p:txBody>
      </p:sp>
      <p:sp>
        <p:nvSpPr>
          <p:cNvPr id="19" name="Oval 18"/>
          <p:cNvSpPr/>
          <p:nvPr/>
        </p:nvSpPr>
        <p:spPr>
          <a:xfrm>
            <a:off x="268343" y="3587463"/>
            <a:ext cx="2101056" cy="114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Housing</a:t>
            </a:r>
          </a:p>
        </p:txBody>
      </p:sp>
      <p:sp>
        <p:nvSpPr>
          <p:cNvPr id="20" name="Oval 19"/>
          <p:cNvSpPr/>
          <p:nvPr/>
        </p:nvSpPr>
        <p:spPr>
          <a:xfrm>
            <a:off x="4333093" y="5563014"/>
            <a:ext cx="2101056" cy="114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Child Wellbeing</a:t>
            </a:r>
          </a:p>
        </p:txBody>
      </p:sp>
      <p:sp>
        <p:nvSpPr>
          <p:cNvPr id="21" name="Oval 20"/>
          <p:cNvSpPr/>
          <p:nvPr/>
        </p:nvSpPr>
        <p:spPr>
          <a:xfrm>
            <a:off x="8668351" y="1683811"/>
            <a:ext cx="2101056" cy="114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The Future of Work</a:t>
            </a:r>
          </a:p>
        </p:txBody>
      </p:sp>
      <p:sp>
        <p:nvSpPr>
          <p:cNvPr id="22" name="Oval 21"/>
          <p:cNvSpPr/>
          <p:nvPr/>
        </p:nvSpPr>
        <p:spPr>
          <a:xfrm>
            <a:off x="6441037" y="3780942"/>
            <a:ext cx="2101056" cy="114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Risk Modelling</a:t>
            </a:r>
          </a:p>
        </p:txBody>
      </p:sp>
      <p:sp>
        <p:nvSpPr>
          <p:cNvPr id="23" name="Oval 22"/>
          <p:cNvSpPr/>
          <p:nvPr/>
        </p:nvSpPr>
        <p:spPr>
          <a:xfrm>
            <a:off x="7607695" y="4625432"/>
            <a:ext cx="2530611" cy="1308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Understanding Evidence</a:t>
            </a:r>
          </a:p>
        </p:txBody>
      </p:sp>
      <p:sp>
        <p:nvSpPr>
          <p:cNvPr id="24" name="Oval 23"/>
          <p:cNvSpPr/>
          <p:nvPr/>
        </p:nvSpPr>
        <p:spPr>
          <a:xfrm>
            <a:off x="1984628" y="4169548"/>
            <a:ext cx="2299829" cy="1230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Critical Governance</a:t>
            </a:r>
          </a:p>
        </p:txBody>
      </p:sp>
      <p:sp>
        <p:nvSpPr>
          <p:cNvPr id="25" name="Oval 24"/>
          <p:cNvSpPr/>
          <p:nvPr/>
        </p:nvSpPr>
        <p:spPr>
          <a:xfrm>
            <a:off x="1057038" y="2484730"/>
            <a:ext cx="2299829" cy="1230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Imaging</a:t>
            </a:r>
          </a:p>
        </p:txBody>
      </p:sp>
      <p:sp>
        <p:nvSpPr>
          <p:cNvPr id="26" name="Oval 25"/>
          <p:cNvSpPr/>
          <p:nvPr/>
        </p:nvSpPr>
        <p:spPr>
          <a:xfrm>
            <a:off x="9145337" y="3627980"/>
            <a:ext cx="2400921" cy="131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Healthcare Technologies</a:t>
            </a:r>
          </a:p>
        </p:txBody>
      </p:sp>
      <p:sp>
        <p:nvSpPr>
          <p:cNvPr id="9" name="Oval 8"/>
          <p:cNvSpPr/>
          <p:nvPr/>
        </p:nvSpPr>
        <p:spPr>
          <a:xfrm>
            <a:off x="2767588" y="2994199"/>
            <a:ext cx="201622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Cultural Value</a:t>
            </a:r>
          </a:p>
        </p:txBody>
      </p:sp>
      <p:sp>
        <p:nvSpPr>
          <p:cNvPr id="15" name="Oval 14"/>
          <p:cNvSpPr/>
          <p:nvPr/>
        </p:nvSpPr>
        <p:spPr>
          <a:xfrm>
            <a:off x="7410331" y="2868291"/>
            <a:ext cx="2101056" cy="114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1867" kern="0" dirty="0">
                <a:solidFill>
                  <a:srgbClr val="FFFFFF"/>
                </a:solidFill>
                <a:effectLst/>
                <a:latin typeface="Arial"/>
                <a:sym typeface="Arial"/>
              </a:rPr>
              <a:t>Wellbeing across the </a:t>
            </a:r>
            <a:r>
              <a:rPr lang="en-GB" sz="1867" kern="0" dirty="0" err="1">
                <a:solidFill>
                  <a:srgbClr val="FFFFFF"/>
                </a:solidFill>
                <a:effectLst/>
                <a:latin typeface="Arial"/>
                <a:sym typeface="Arial"/>
              </a:rPr>
              <a:t>Lifecourse</a:t>
            </a:r>
            <a:endParaRPr lang="en-GB" sz="1867" kern="0" dirty="0">
              <a:solidFill>
                <a:srgbClr val="FFFFFF"/>
              </a:solidFill>
              <a:effectLst/>
              <a:latin typeface="Arial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00551" y="2724887"/>
            <a:ext cx="13044560" cy="1651774"/>
            <a:chOff x="-225413" y="2043666"/>
            <a:chExt cx="9783420" cy="1238831"/>
          </a:xfrm>
        </p:grpSpPr>
        <p:sp>
          <p:nvSpPr>
            <p:cNvPr id="3" name="TextBox 2"/>
            <p:cNvSpPr txBox="1"/>
            <p:nvPr/>
          </p:nvSpPr>
          <p:spPr>
            <a:xfrm rot="19204979">
              <a:off x="1675016" y="2474583"/>
              <a:ext cx="50488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917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lang="en-GB" sz="6400" b="1" kern="0" dirty="0">
                  <a:effectLst/>
                  <a:latin typeface="Arial"/>
                  <a:cs typeface="Arial"/>
                  <a:sym typeface="Arial"/>
                </a:rPr>
                <a:t>PARTNERSHIPS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9204979">
              <a:off x="-225413" y="2043666"/>
              <a:ext cx="50488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917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lang="en-GB" sz="6400" b="1" kern="0" dirty="0">
                  <a:effectLst/>
                  <a:latin typeface="Arial"/>
                  <a:cs typeface="Arial"/>
                  <a:sym typeface="Arial"/>
                </a:rPr>
                <a:t>LEADERSHIP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9204979">
              <a:off x="4509137" y="2295197"/>
              <a:ext cx="50488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917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lang="en-GB" sz="6400" b="1" kern="0" dirty="0">
                  <a:effectLst/>
                  <a:latin typeface="Arial"/>
                  <a:cs typeface="Arial"/>
                  <a:sym typeface="Arial"/>
                </a:rPr>
                <a:t>MENTORING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6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4515177" y="3648227"/>
            <a:ext cx="4201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</p:txBody>
      </p:sp>
      <p:pic>
        <p:nvPicPr>
          <p:cNvPr id="2050" name="Picture 2" descr="BioYor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97" y="2963819"/>
            <a:ext cx="1780351" cy="18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niversity of maastrich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r="17039"/>
          <a:stretch/>
        </p:blipFill>
        <p:spPr bwMode="auto">
          <a:xfrm>
            <a:off x="3023660" y="2437951"/>
            <a:ext cx="1728192" cy="19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ork Interdisciplinary Global Development Cent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16" y="1604408"/>
            <a:ext cx="2788224" cy="27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189" t="5373" r="70790" b="67158"/>
          <a:stretch/>
        </p:blipFill>
        <p:spPr>
          <a:xfrm>
            <a:off x="7844438" y="2960647"/>
            <a:ext cx="2590841" cy="1269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14" y="5251534"/>
            <a:ext cx="3391460" cy="69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4656" y="5191130"/>
            <a:ext cx="2612933" cy="1598244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12" y="4456759"/>
            <a:ext cx="3253893" cy="158954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42"/>
          <p:cNvSpPr txBox="1"/>
          <p:nvPr/>
        </p:nvSpPr>
        <p:spPr>
          <a:xfrm>
            <a:off x="719403" y="644691"/>
            <a:ext cx="1046516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b="1" kern="0" dirty="0">
                <a:effectLst/>
                <a:latin typeface="Arial"/>
                <a:cs typeface="Arial"/>
                <a:sym typeface="Arial"/>
              </a:rPr>
              <a:t>Beyond Themes – Other Ways of Supporting Ambition</a:t>
            </a:r>
          </a:p>
        </p:txBody>
      </p:sp>
    </p:spTree>
    <p:extLst>
      <p:ext uri="{BB962C8B-B14F-4D97-AF65-F5344CB8AC3E}">
        <p14:creationId xmlns:p14="http://schemas.microsoft.com/office/powerpoint/2010/main" val="28609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4515177" y="3648227"/>
            <a:ext cx="4201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75077" y="191506"/>
            <a:ext cx="6277963" cy="2872172"/>
            <a:chOff x="1331308" y="143629"/>
            <a:chExt cx="4708472" cy="2154129"/>
          </a:xfrm>
        </p:grpSpPr>
        <p:sp>
          <p:nvSpPr>
            <p:cNvPr id="14" name="Oval 13"/>
            <p:cNvSpPr/>
            <p:nvPr/>
          </p:nvSpPr>
          <p:spPr>
            <a:xfrm>
              <a:off x="4463988" y="1442046"/>
              <a:ext cx="1575792" cy="855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lang="en-GB" sz="1867" kern="0" dirty="0">
                  <a:solidFill>
                    <a:srgbClr val="FFFFFF"/>
                  </a:solidFill>
                  <a:effectLst/>
                  <a:latin typeface="Arial"/>
                  <a:sym typeface="Arial"/>
                </a:rPr>
                <a:t>Clean Growth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1308" y="143629"/>
              <a:ext cx="1186341" cy="1204782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057037" y="404624"/>
            <a:ext cx="6560784" cy="5247667"/>
            <a:chOff x="792778" y="303468"/>
            <a:chExt cx="4920588" cy="3935750"/>
          </a:xfrm>
        </p:grpSpPr>
        <p:grpSp>
          <p:nvGrpSpPr>
            <p:cNvPr id="36" name="Group 35"/>
            <p:cNvGrpSpPr/>
            <p:nvPr/>
          </p:nvGrpSpPr>
          <p:grpSpPr>
            <a:xfrm>
              <a:off x="792778" y="1863547"/>
              <a:ext cx="4281014" cy="2375671"/>
              <a:chOff x="792778" y="1863547"/>
              <a:chExt cx="4281014" cy="237567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78684" y="3249589"/>
                <a:ext cx="1695108" cy="98962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Environment &amp; Health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88471" y="3127161"/>
                <a:ext cx="1724872" cy="9227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Critical Governance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92778" y="1863547"/>
                <a:ext cx="1724872" cy="9227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Imaging</a:t>
                </a: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7883" y="303468"/>
              <a:ext cx="1425483" cy="1067852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2187188" y="286205"/>
            <a:ext cx="9632747" cy="6517991"/>
            <a:chOff x="1640391" y="214653"/>
            <a:chExt cx="7224560" cy="4888493"/>
          </a:xfrm>
        </p:grpSpPr>
        <p:grpSp>
          <p:nvGrpSpPr>
            <p:cNvPr id="37" name="Group 36"/>
            <p:cNvGrpSpPr/>
            <p:nvPr/>
          </p:nvGrpSpPr>
          <p:grpSpPr>
            <a:xfrm>
              <a:off x="1640391" y="1960544"/>
              <a:ext cx="7224560" cy="3142602"/>
              <a:chOff x="1640391" y="1960544"/>
              <a:chExt cx="7224560" cy="314260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640391" y="4172260"/>
                <a:ext cx="1627292" cy="9308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Science Studies &amp; </a:t>
                </a:r>
                <a:r>
                  <a:rPr lang="en-GB" sz="1867" kern="0" dirty="0" err="1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Env</a:t>
                </a: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 Humanities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249820" y="4172260"/>
                <a:ext cx="1575792" cy="855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Child Wellbeing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289159" y="1960544"/>
                <a:ext cx="1575792" cy="855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Global Health</a:t>
                </a:r>
              </a:p>
            </p:txBody>
          </p:sp>
        </p:grp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/>
            <a:srcRect t="20306" b="21029"/>
            <a:stretch/>
          </p:blipFill>
          <p:spPr>
            <a:xfrm>
              <a:off x="2742605" y="214653"/>
              <a:ext cx="1668768" cy="978991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6441038" y="344642"/>
            <a:ext cx="5145985" cy="6273356"/>
            <a:chOff x="4830778" y="258481"/>
            <a:chExt cx="3859489" cy="4705017"/>
          </a:xfrm>
        </p:grpSpPr>
        <p:grpSp>
          <p:nvGrpSpPr>
            <p:cNvPr id="38" name="Group 37"/>
            <p:cNvGrpSpPr/>
            <p:nvPr/>
          </p:nvGrpSpPr>
          <p:grpSpPr>
            <a:xfrm>
              <a:off x="4830778" y="1262858"/>
              <a:ext cx="3859489" cy="3700640"/>
              <a:chOff x="4830778" y="1262858"/>
              <a:chExt cx="3859489" cy="370064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7114475" y="4107786"/>
                <a:ext cx="1575792" cy="855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Digital Health and Health Data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501263" y="1262858"/>
                <a:ext cx="1575792" cy="855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The Future of Work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830778" y="2835706"/>
                <a:ext cx="1575792" cy="855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Risk Modelling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51616" y="258481"/>
              <a:ext cx="1707028" cy="84132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382134" y="344642"/>
            <a:ext cx="11164124" cy="6354301"/>
            <a:chOff x="286600" y="258481"/>
            <a:chExt cx="8373093" cy="4765726"/>
          </a:xfrm>
        </p:grpSpPr>
        <p:grpSp>
          <p:nvGrpSpPr>
            <p:cNvPr id="45" name="Group 44"/>
            <p:cNvGrpSpPr/>
            <p:nvPr/>
          </p:nvGrpSpPr>
          <p:grpSpPr>
            <a:xfrm>
              <a:off x="286600" y="1128423"/>
              <a:ext cx="8373093" cy="3895784"/>
              <a:chOff x="286600" y="1128423"/>
              <a:chExt cx="8373093" cy="389578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6600" y="1128423"/>
                <a:ext cx="1512168" cy="8640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Digital Creativity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732558" y="4093322"/>
                <a:ext cx="1584176" cy="9308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Digital Heritage &amp; Humanities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859002" y="2720985"/>
                <a:ext cx="1800691" cy="9854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Healthcare Technologies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557748" y="2151218"/>
                <a:ext cx="1575792" cy="8557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GB" sz="1867" kern="0" dirty="0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Wellbeing across the </a:t>
                </a:r>
                <a:r>
                  <a:rPr lang="en-GB" sz="1867" kern="0" dirty="0" err="1">
                    <a:solidFill>
                      <a:srgbClr val="FFFFFF"/>
                    </a:solidFill>
                    <a:effectLst/>
                    <a:latin typeface="Arial"/>
                    <a:sym typeface="Arial"/>
                  </a:rPr>
                  <a:t>Lifecourse</a:t>
                </a:r>
                <a:endParaRPr lang="en-GB" sz="1867" kern="0" dirty="0">
                  <a:solidFill>
                    <a:srgbClr val="FFFFFF"/>
                  </a:solidFill>
                  <a:effectLst/>
                  <a:latin typeface="Arial"/>
                  <a:sym typeface="Arial"/>
                </a:endParaRPr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/>
            <a:srcRect t="-12994" r="72528"/>
            <a:stretch/>
          </p:blipFill>
          <p:spPr>
            <a:xfrm>
              <a:off x="7483600" y="258481"/>
              <a:ext cx="822169" cy="691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10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403" y="644691"/>
            <a:ext cx="104651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4267" b="1" kern="0" dirty="0">
                <a:effectLst/>
                <a:latin typeface="Arial"/>
                <a:cs typeface="Arial"/>
                <a:sym typeface="Arial"/>
              </a:rPr>
              <a:t>How does this all link to departments?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4515177" y="3648227"/>
            <a:ext cx="4201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1867" kern="0" dirty="0"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890501"/>
            <a:ext cx="11329259" cy="460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Integration of Themes into </a:t>
            </a:r>
            <a:r>
              <a:rPr lang="en-GB" sz="2667" b="1" kern="0" dirty="0" err="1">
                <a:effectLst/>
                <a:latin typeface="Arial"/>
                <a:cs typeface="Arial"/>
                <a:sym typeface="Arial"/>
              </a:rPr>
              <a:t>Dept</a:t>
            </a: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 Strategies and Communications (and REF templates)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b="1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Support for individual academics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Funding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Networking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Mentoring</a:t>
            </a:r>
          </a:p>
          <a:p>
            <a:pPr marL="457189" indent="-457189"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Training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GB" sz="2667" kern="0" dirty="0">
              <a:effectLst/>
              <a:latin typeface="Arial"/>
              <a:cs typeface="Arial"/>
              <a:sym typeface="Arial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GB" sz="2667" b="1" kern="0" dirty="0">
                <a:effectLst/>
                <a:latin typeface="Arial"/>
                <a:cs typeface="Arial"/>
                <a:sym typeface="Arial"/>
              </a:rPr>
              <a:t>What more can YOU do to link the activities of your department with the Themes and Champions or other University initiates?</a:t>
            </a:r>
          </a:p>
        </p:txBody>
      </p:sp>
    </p:spTree>
    <p:extLst>
      <p:ext uri="{BB962C8B-B14F-4D97-AF65-F5344CB8AC3E}">
        <p14:creationId xmlns:p14="http://schemas.microsoft.com/office/powerpoint/2010/main" val="27184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ork_PPT_16-9_V8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York_PPT_16-9_V8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York_PPT_16-9_V8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769</TotalTime>
  <Words>1128</Words>
  <Application>Microsoft Office PowerPoint</Application>
  <PresentationFormat>Widescreen</PresentationFormat>
  <Paragraphs>333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</vt:lpstr>
      <vt:lpstr>Tahoma</vt:lpstr>
      <vt:lpstr>Wingdings</vt:lpstr>
      <vt:lpstr>York_PPT_16-9_V8</vt:lpstr>
      <vt:lpstr>simple-light-2</vt:lpstr>
      <vt:lpstr>1_York_PPT_16-9_V8</vt:lpstr>
      <vt:lpstr>2_York_PPT_16-9_V8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Dalton</dc:creator>
  <cp:lastModifiedBy>Jane Dalton</cp:lastModifiedBy>
  <cp:revision>29</cp:revision>
  <cp:lastPrinted>2019-04-08T15:20:55Z</cp:lastPrinted>
  <dcterms:created xsi:type="dcterms:W3CDTF">2019-03-27T10:22:28Z</dcterms:created>
  <dcterms:modified xsi:type="dcterms:W3CDTF">2019-05-02T10:50:29Z</dcterms:modified>
</cp:coreProperties>
</file>